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media/image6.png" ContentType="image/png"/>
  <Override PartName="/ppt/media/image8.jpeg" ContentType="image/jpeg"/>
  <Override PartName="/ppt/media/image7.png" ContentType="image/png"/>
  <Override PartName="/ppt/media/image9.png" ContentType="image/png"/>
  <Override PartName="/ppt/media/media15.mov" ContentType="video/quicktime"/>
  <Override PartName="/ppt/media/image10.png" ContentType="image/png"/>
  <Override PartName="/ppt/media/image11.png" ContentType="image/png"/>
  <Override PartName="/ppt/media/image12.jpeg" ContentType="image/jpeg"/>
  <Override PartName="/ppt/media/image13.jpeg" ContentType="image/jpeg"/>
  <Override PartName="/ppt/media/image14.png" ContentType="image/png"/>
  <Override PartName="/ppt/media/image16.png" ContentType="image/png"/>
  <Override PartName="/ppt/media/media17.mov" ContentType="video/quicktime"/>
  <Override PartName="/ppt/media/image18.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5"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36"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40"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41"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3"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44"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45"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46"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47"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48"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0"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2"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6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6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4"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3"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7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7"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9"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80"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8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8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85"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87"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88"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89"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90"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91"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92"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6"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8"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9"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4"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25"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3"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0" name="Group 1"/>
          <p:cNvGrpSpPr/>
          <p:nvPr/>
        </p:nvGrpSpPr>
        <p:grpSpPr>
          <a:xfrm>
            <a:off x="-15840" y="0"/>
            <a:ext cx="12226680" cy="6852960"/>
            <a:chOff x="-15840" y="0"/>
            <a:chExt cx="12226680" cy="6852960"/>
          </a:xfrm>
        </p:grpSpPr>
        <p:pic>
          <p:nvPicPr>
            <p:cNvPr id="1" name="Picture 7" descr="HD-PanelContent.png"/>
            <p:cNvPicPr/>
            <p:nvPr/>
          </p:nvPicPr>
          <p:blipFill>
            <a:blip r:embed="rId3"/>
            <a:stretch/>
          </p:blipFill>
          <p:spPr>
            <a:xfrm>
              <a:off x="0" y="0"/>
              <a:ext cx="12185640" cy="6852960"/>
            </a:xfrm>
            <a:prstGeom prst="rect">
              <a:avLst/>
            </a:prstGeom>
            <a:ln w="0">
              <a:noFill/>
            </a:ln>
          </p:spPr>
        </p:pic>
        <p:sp>
          <p:nvSpPr>
            <p:cNvPr id="2" name="CustomShape 2"/>
            <p:cNvSpPr/>
            <p:nvPr/>
          </p:nvSpPr>
          <p:spPr>
            <a:xfrm>
              <a:off x="608040" y="609480"/>
              <a:ext cx="10969560" cy="5635440"/>
            </a:xfrm>
            <a:prstGeom prst="rect">
              <a:avLst/>
            </a:prstGeom>
            <a:noFill/>
            <a:ln w="15875">
              <a:solidFill>
                <a:srgbClr val="83992a"/>
              </a:solidFill>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3" name="Picture 9" descr="HDRibbonContent-UniformTrim.png"/>
            <p:cNvPicPr/>
            <p:nvPr/>
          </p:nvPicPr>
          <p:blipFill>
            <a:blip r:embed="rId4"/>
            <a:stretch/>
          </p:blipFill>
          <p:spPr>
            <a:xfrm>
              <a:off x="-15840" y="3153960"/>
              <a:ext cx="774000" cy="603360"/>
            </a:xfrm>
            <a:prstGeom prst="rect">
              <a:avLst/>
            </a:prstGeom>
            <a:ln w="0">
              <a:noFill/>
            </a:ln>
          </p:spPr>
        </p:pic>
        <p:pic>
          <p:nvPicPr>
            <p:cNvPr id="4" name="Picture 10" descr="HDRibbonContent-UniformTrim.png"/>
            <p:cNvPicPr/>
            <p:nvPr/>
          </p:nvPicPr>
          <p:blipFill>
            <a:blip r:embed="rId5"/>
            <a:stretch/>
          </p:blipFill>
          <p:spPr>
            <a:xfrm>
              <a:off x="11436840" y="3153960"/>
              <a:ext cx="774000" cy="603360"/>
            </a:xfrm>
            <a:prstGeom prst="rect">
              <a:avLst/>
            </a:prstGeom>
            <a:ln w="0">
              <a:noFill/>
            </a:ln>
          </p:spPr>
        </p:pic>
      </p:grpSp>
      <p:grpSp>
        <p:nvGrpSpPr>
          <p:cNvPr id="5" name="Group 3"/>
          <p:cNvGrpSpPr/>
          <p:nvPr/>
        </p:nvGrpSpPr>
        <p:grpSpPr>
          <a:xfrm>
            <a:off x="-16920" y="0"/>
            <a:ext cx="12227760" cy="6852960"/>
            <a:chOff x="-16920" y="0"/>
            <a:chExt cx="12227760" cy="6852960"/>
          </a:xfrm>
        </p:grpSpPr>
        <p:pic>
          <p:nvPicPr>
            <p:cNvPr id="6" name="Picture 15" descr="HD-PanelTitleR1.png"/>
            <p:cNvPicPr/>
            <p:nvPr/>
          </p:nvPicPr>
          <p:blipFill>
            <a:blip r:embed="rId6"/>
            <a:stretch/>
          </p:blipFill>
          <p:spPr>
            <a:xfrm>
              <a:off x="0" y="0"/>
              <a:ext cx="12185640" cy="6852960"/>
            </a:xfrm>
            <a:prstGeom prst="rect">
              <a:avLst/>
            </a:prstGeom>
            <a:ln w="0">
              <a:noFill/>
            </a:ln>
          </p:spPr>
        </p:pic>
        <p:sp>
          <p:nvSpPr>
            <p:cNvPr id="7" name="CustomShape 4"/>
            <p:cNvSpPr/>
            <p:nvPr/>
          </p:nvSpPr>
          <p:spPr>
            <a:xfrm>
              <a:off x="2328480" y="1540800"/>
              <a:ext cx="7540560" cy="3832200"/>
            </a:xfrm>
            <a:prstGeom prst="rect">
              <a:avLst/>
            </a:prstGeom>
            <a:noFill/>
            <a:ln w="15875">
              <a:solidFill>
                <a:srgbClr val="83992a"/>
              </a:solidFill>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8" name="Picture 16" descr="HDRibbonTitle-UniformTrim.png"/>
            <p:cNvPicPr/>
            <p:nvPr/>
          </p:nvPicPr>
          <p:blipFill>
            <a:blip r:embed="rId7"/>
            <a:stretch/>
          </p:blipFill>
          <p:spPr>
            <a:xfrm>
              <a:off x="-16920" y="3147480"/>
              <a:ext cx="2474640" cy="609480"/>
            </a:xfrm>
            <a:prstGeom prst="rect">
              <a:avLst/>
            </a:prstGeom>
            <a:ln w="0">
              <a:noFill/>
            </a:ln>
          </p:spPr>
        </p:pic>
        <p:pic>
          <p:nvPicPr>
            <p:cNvPr id="9" name="Picture 19" descr="HDRibbonTitle-UniformTrim.png"/>
            <p:cNvPicPr/>
            <p:nvPr/>
          </p:nvPicPr>
          <p:blipFill>
            <a:blip r:embed="rId8"/>
            <a:stretch/>
          </p:blipFill>
          <p:spPr>
            <a:xfrm>
              <a:off x="9736200" y="3147480"/>
              <a:ext cx="2474640" cy="609480"/>
            </a:xfrm>
            <a:prstGeom prst="rect">
              <a:avLst/>
            </a:prstGeom>
            <a:ln w="0">
              <a:noFill/>
            </a:ln>
          </p:spPr>
        </p:pic>
      </p:grpSp>
      <p:sp>
        <p:nvSpPr>
          <p:cNvPr id="10" name="Line 5"/>
          <p:cNvSpPr/>
          <p:nvPr/>
        </p:nvSpPr>
        <p:spPr>
          <a:xfrm>
            <a:off x="2692080" y="3521880"/>
            <a:ext cx="6815880" cy="360"/>
          </a:xfrm>
          <a:prstGeom prst="line">
            <a:avLst/>
          </a:prstGeom>
          <a:ln>
            <a:solidFill>
              <a:srgbClr val="83992a"/>
            </a:solidFill>
            <a:round/>
          </a:ln>
        </p:spPr>
        <p:style>
          <a:lnRef idx="2">
            <a:schemeClr val="accent1"/>
          </a:lnRef>
          <a:fillRef idx="0">
            <a:schemeClr val="accent1"/>
          </a:fillRef>
          <a:effectRef idx="1">
            <a:schemeClr val="accent1"/>
          </a:effectRef>
          <a:fontRef idx="minor"/>
        </p:style>
      </p:sp>
      <p:sp>
        <p:nvSpPr>
          <p:cNvPr id="11" name="PlaceHolder 6"/>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2" name="PlaceHolder 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49" name="Group 1"/>
          <p:cNvGrpSpPr/>
          <p:nvPr/>
        </p:nvGrpSpPr>
        <p:grpSpPr>
          <a:xfrm>
            <a:off x="-15840" y="0"/>
            <a:ext cx="12226680" cy="6852960"/>
            <a:chOff x="-15840" y="0"/>
            <a:chExt cx="12226680" cy="6852960"/>
          </a:xfrm>
        </p:grpSpPr>
        <p:pic>
          <p:nvPicPr>
            <p:cNvPr id="50" name="Picture 7" descr="HD-PanelContent.png"/>
            <p:cNvPicPr/>
            <p:nvPr/>
          </p:nvPicPr>
          <p:blipFill>
            <a:blip r:embed="rId3"/>
            <a:stretch/>
          </p:blipFill>
          <p:spPr>
            <a:xfrm>
              <a:off x="0" y="0"/>
              <a:ext cx="12185640" cy="6852960"/>
            </a:xfrm>
            <a:prstGeom prst="rect">
              <a:avLst/>
            </a:prstGeom>
            <a:ln w="0">
              <a:noFill/>
            </a:ln>
          </p:spPr>
        </p:pic>
        <p:sp>
          <p:nvSpPr>
            <p:cNvPr id="51" name="CustomShape 2"/>
            <p:cNvSpPr/>
            <p:nvPr/>
          </p:nvSpPr>
          <p:spPr>
            <a:xfrm>
              <a:off x="608040" y="609480"/>
              <a:ext cx="10969560" cy="5635440"/>
            </a:xfrm>
            <a:prstGeom prst="rect">
              <a:avLst/>
            </a:prstGeom>
            <a:noFill/>
            <a:ln w="15875">
              <a:solidFill>
                <a:srgbClr val="83992a"/>
              </a:solidFill>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52" name="Picture 9" descr="HDRibbonContent-UniformTrim.png"/>
            <p:cNvPicPr/>
            <p:nvPr/>
          </p:nvPicPr>
          <p:blipFill>
            <a:blip r:embed="rId4"/>
            <a:stretch/>
          </p:blipFill>
          <p:spPr>
            <a:xfrm>
              <a:off x="-15840" y="3153960"/>
              <a:ext cx="774000" cy="603360"/>
            </a:xfrm>
            <a:prstGeom prst="rect">
              <a:avLst/>
            </a:prstGeom>
            <a:ln w="0">
              <a:noFill/>
            </a:ln>
          </p:spPr>
        </p:pic>
        <p:pic>
          <p:nvPicPr>
            <p:cNvPr id="53" name="Picture 10" descr="HDRibbonContent-UniformTrim.png"/>
            <p:cNvPicPr/>
            <p:nvPr/>
          </p:nvPicPr>
          <p:blipFill>
            <a:blip r:embed="rId5"/>
            <a:stretch/>
          </p:blipFill>
          <p:spPr>
            <a:xfrm>
              <a:off x="11436840" y="3153960"/>
              <a:ext cx="774000" cy="603360"/>
            </a:xfrm>
            <a:prstGeom prst="rect">
              <a:avLst/>
            </a:prstGeom>
            <a:ln w="0">
              <a:noFill/>
            </a:ln>
          </p:spPr>
        </p:pic>
      </p:grpSp>
      <p:sp>
        <p:nvSpPr>
          <p:cNvPr id="54" name="Line 3"/>
          <p:cNvSpPr/>
          <p:nvPr/>
        </p:nvSpPr>
        <p:spPr>
          <a:xfrm>
            <a:off x="1396080" y="2421360"/>
            <a:ext cx="9407160" cy="360"/>
          </a:xfrm>
          <a:prstGeom prst="line">
            <a:avLst/>
          </a:prstGeom>
          <a:ln>
            <a:solidFill>
              <a:srgbClr val="83992a"/>
            </a:solidFill>
            <a:round/>
          </a:ln>
        </p:spPr>
        <p:style>
          <a:lnRef idx="2">
            <a:schemeClr val="accent1"/>
          </a:lnRef>
          <a:fillRef idx="0">
            <a:schemeClr val="accent1"/>
          </a:fillRef>
          <a:effectRef idx="1">
            <a:schemeClr val="accent1"/>
          </a:effectRef>
          <a:fontRef idx="minor"/>
        </p:style>
      </p:sp>
      <p:sp>
        <p:nvSpPr>
          <p:cNvPr id="55" name="PlaceHolder 4"/>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5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video" Target="../media/media15.mov"/><Relationship Id="rId3" Type="http://schemas.microsoft.com/office/2007/relationships/media" Target="../media/media15.mov"/><Relationship Id="rId4" Type="http://schemas.openxmlformats.org/officeDocument/2006/relationships/image" Target="../media/image16.png"/><Relationship Id="rId5"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video" Target="../media/media17.mov"/><Relationship Id="rId2" Type="http://schemas.microsoft.com/office/2007/relationships/media" Target="../media/media17.mov"/><Relationship Id="rId3" Type="http://schemas.openxmlformats.org/officeDocument/2006/relationships/image" Target="../media/image18.png"/><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2692440" y="1871280"/>
            <a:ext cx="6812280" cy="1512360"/>
          </a:xfrm>
          <a:prstGeom prst="rect">
            <a:avLst/>
          </a:prstGeom>
          <a:noFill/>
          <a:ln w="0">
            <a:noFill/>
          </a:ln>
        </p:spPr>
        <p:style>
          <a:lnRef idx="0"/>
          <a:fillRef idx="0"/>
          <a:effectRef idx="0"/>
          <a:fontRef idx="minor"/>
        </p:style>
        <p:txBody>
          <a:bodyPr lIns="90000" rIns="90000" tIns="45000" bIns="45000" anchor="b">
            <a:noAutofit/>
          </a:bodyPr>
          <a:p>
            <a:pPr algn="ctr">
              <a:lnSpc>
                <a:spcPct val="100000"/>
              </a:lnSpc>
            </a:pPr>
            <a:r>
              <a:rPr b="0" lang="sr-Latn-RS" sz="5400" spc="-1" strike="noStrike">
                <a:solidFill>
                  <a:srgbClr val="262626"/>
                </a:solidFill>
                <a:latin typeface="Garamond"/>
                <a:ea typeface="DejaVu Sans"/>
              </a:rPr>
              <a:t>Kollagensilketrådar</a:t>
            </a:r>
            <a:endParaRPr b="0" lang="en-US" sz="5400" spc="-1" strike="noStrike">
              <a:latin typeface="Arial"/>
            </a:endParaRPr>
          </a:p>
        </p:txBody>
      </p:sp>
      <p:sp>
        <p:nvSpPr>
          <p:cNvPr id="94" name="CustomShape 2"/>
          <p:cNvSpPr/>
          <p:nvPr/>
        </p:nvSpPr>
        <p:spPr>
          <a:xfrm>
            <a:off x="2692440" y="3657600"/>
            <a:ext cx="6812280" cy="131760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CustomShape 1"/>
          <p:cNvSpPr/>
          <p:nvPr/>
        </p:nvSpPr>
        <p:spPr>
          <a:xfrm>
            <a:off x="1295280" y="982080"/>
            <a:ext cx="9597960" cy="1300680"/>
          </a:xfrm>
          <a:prstGeom prst="rect">
            <a:avLst/>
          </a:prstGeom>
          <a:noFill/>
          <a:ln w="0">
            <a:noFill/>
          </a:ln>
        </p:spPr>
        <p:style>
          <a:lnRef idx="0"/>
          <a:fillRef idx="0"/>
          <a:effectRef idx="0"/>
          <a:fontRef idx="minor"/>
        </p:style>
        <p:txBody>
          <a:bodyPr lIns="90000" rIns="90000" tIns="45000" bIns="45000" anchor="ctr">
            <a:normAutofit fontScale="94000"/>
          </a:bodyPr>
          <a:p>
            <a:pPr algn="ctr">
              <a:lnSpc>
                <a:spcPct val="100000"/>
              </a:lnSpc>
            </a:pPr>
            <a:r>
              <a:rPr b="0" lang="sr-Latn-RS" sz="4400" spc="-1" strike="noStrike">
                <a:solidFill>
                  <a:srgbClr val="262626"/>
                </a:solidFill>
                <a:latin typeface="Garamond"/>
                <a:ea typeface="DejaVu Sans"/>
              </a:rPr>
              <a:t>Termomask för öppning av porer innan behandlingen</a:t>
            </a:r>
            <a:endParaRPr b="0" lang="en-US" sz="4400" spc="-1" strike="noStrike">
              <a:latin typeface="Arial"/>
            </a:endParaRPr>
          </a:p>
        </p:txBody>
      </p:sp>
      <p:sp>
        <p:nvSpPr>
          <p:cNvPr id="111" name="CustomShape 2"/>
          <p:cNvSpPr/>
          <p:nvPr/>
        </p:nvSpPr>
        <p:spPr>
          <a:xfrm>
            <a:off x="1295280" y="2557080"/>
            <a:ext cx="9597960" cy="3315600"/>
          </a:xfrm>
          <a:prstGeom prst="rect">
            <a:avLst/>
          </a:prstGeom>
          <a:noFill/>
          <a:ln w="0">
            <a:noFill/>
          </a:ln>
        </p:spPr>
        <p:style>
          <a:lnRef idx="0"/>
          <a:fillRef idx="0"/>
          <a:effectRef idx="0"/>
          <a:fontRef idx="minor"/>
        </p:style>
        <p:txBody>
          <a:bodyPr lIns="90000" rIns="90000" tIns="45000" bIns="45000">
            <a:noAutofit/>
          </a:bodyPr>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Garamond"/>
                <a:ea typeface="DejaVu Sans"/>
              </a:rPr>
              <a:t>Själva förberedelsen är viktig för att den föråldrade hudlager (den döda huden) måste tas bort så att tråden lättare kan komma in i den nya och att den inte kommer ut efter behandlingen.</a:t>
            </a:r>
            <a:endParaRPr b="0" lang="en-US" sz="2400" spc="-1" strike="noStrike">
              <a:latin typeface="Arial"/>
            </a:endParaRPr>
          </a:p>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Garamond"/>
                <a:ea typeface="DejaVu Sans"/>
              </a:rPr>
              <a:t>Förutom termomasken är microdermabrasion ett hjälpmedel. Den tar bort det döda hudlagret och torkar ansiktet samt förbereder det för behandlingen med kollagensilketrådar. Radiovågorna används till att bättre smälta tråden.</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CustomShape 1"/>
          <p:cNvSpPr/>
          <p:nvPr/>
        </p:nvSpPr>
        <p:spPr>
          <a:xfrm>
            <a:off x="1295280" y="982080"/>
            <a:ext cx="9597960" cy="1300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sr-Latn-RS" sz="4400" spc="-1" strike="noStrike">
                <a:solidFill>
                  <a:srgbClr val="262626"/>
                </a:solidFill>
                <a:latin typeface="Garamond"/>
                <a:ea typeface="DejaVu Sans"/>
              </a:rPr>
              <a:t>KONTRAINDIKATIONER</a:t>
            </a:r>
            <a:endParaRPr b="0" lang="en-US" sz="4400" spc="-1" strike="noStrike">
              <a:latin typeface="Arial"/>
            </a:endParaRPr>
          </a:p>
        </p:txBody>
      </p:sp>
      <p:sp>
        <p:nvSpPr>
          <p:cNvPr id="113" name="CustomShape 2"/>
          <p:cNvSpPr/>
          <p:nvPr/>
        </p:nvSpPr>
        <p:spPr>
          <a:xfrm>
            <a:off x="1295280" y="2557080"/>
            <a:ext cx="9597960" cy="3315600"/>
          </a:xfrm>
          <a:prstGeom prst="rect">
            <a:avLst/>
          </a:prstGeom>
          <a:noFill/>
          <a:ln w="0">
            <a:noFill/>
          </a:ln>
        </p:spPr>
        <p:style>
          <a:lnRef idx="0"/>
          <a:fillRef idx="0"/>
          <a:effectRef idx="0"/>
          <a:fontRef idx="minor"/>
        </p:style>
        <p:txBody>
          <a:bodyPr lIns="90000" rIns="90000" tIns="45000" bIns="45000">
            <a:noAutofit/>
          </a:bodyPr>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Garamond"/>
                <a:ea typeface="DejaVu Sans"/>
              </a:rPr>
              <a:t>Före själva behandlingen är det viktigt att ni betonar om ni har någon sjukdom eller om ni tar medicin. Läkaren ska ge tillstånd för behandlingen.</a:t>
            </a:r>
            <a:endParaRPr b="0" lang="en-US" sz="2400" spc="-1" strike="noStrike">
              <a:latin typeface="Arial"/>
            </a:endParaRPr>
          </a:p>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Garamond"/>
                <a:ea typeface="DejaVu Sans"/>
              </a:rPr>
              <a:t>Personer som har cancer eller svårare malignitet behandlar vi aldrig!</a:t>
            </a:r>
            <a:endParaRPr b="0" lang="en-US" sz="2400" spc="-1" strike="noStrike">
              <a:latin typeface="Arial"/>
            </a:endParaRPr>
          </a:p>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Garamond"/>
                <a:ea typeface="DejaVu Sans"/>
              </a:rPr>
              <a:t>Personer med epilepsi, problem med sköldkörtel, hjärtsjukdomar, hypertoni, kan behandlas med läkarens tillstånd.</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1371600" y="2553480"/>
            <a:ext cx="22097880" cy="31615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n-US" sz="1800" spc="-1" strike="noStrike">
                <a:latin typeface="Arial"/>
              </a:rPr>
              <a:t>Tonus - vad betyder det för huden?</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latin typeface="Arial"/>
              </a:rPr>
              <a:t>Tonus är detsamma som grundspänningen i en muskel, det vill säga den spänning som</a:t>
            </a:r>
            <a:endParaRPr b="0" lang="en-US" sz="1800" spc="-1" strike="noStrike">
              <a:latin typeface="Arial"/>
            </a:endParaRPr>
          </a:p>
          <a:p>
            <a:pPr>
              <a:lnSpc>
                <a:spcPct val="100000"/>
              </a:lnSpc>
            </a:pPr>
            <a:r>
              <a:rPr b="0" lang="en-US" sz="1800" spc="-1" strike="noStrike">
                <a:latin typeface="Arial"/>
              </a:rPr>
              <a:t>finns i muskeln när den vilar. En ung, frisk hud har en hög vilospänning och alltså en god tonus.</a:t>
            </a:r>
            <a:endParaRPr b="0" lang="en-US" sz="1800" spc="-1" strike="noStrike">
              <a:latin typeface="Arial"/>
            </a:endParaRPr>
          </a:p>
          <a:p>
            <a:pPr>
              <a:lnSpc>
                <a:spcPct val="100000"/>
              </a:lnSpc>
            </a:pPr>
            <a:r>
              <a:rPr b="0" lang="en-US" sz="1800" spc="-1" strike="noStrike">
                <a:latin typeface="Arial"/>
              </a:rPr>
              <a:t>Huden känns fast och hård. Med åldern försvagas dock tonus och huden förslappas.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latin typeface="Arial"/>
              </a:rPr>
              <a:t>Hur bedömer man hudens tonus?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latin typeface="Arial"/>
              </a:rPr>
              <a:t>För att bedöma tonus, tryck eller nyp lätt i huden.</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latin typeface="Arial"/>
              </a:rPr>
              <a:t>Hur känns den? Vid normal muskelspänning gör huden ”motstånd” och kan inte dras ut så mycket,</a:t>
            </a:r>
            <a:endParaRPr b="0" lang="en-US" sz="1800" spc="-1" strike="noStrike">
              <a:latin typeface="Arial"/>
            </a:endParaRPr>
          </a:p>
          <a:p>
            <a:pPr>
              <a:lnSpc>
                <a:spcPct val="100000"/>
              </a:lnSpc>
            </a:pPr>
            <a:r>
              <a:rPr b="0" lang="en-US" sz="1800" spc="-1" strike="noStrike">
                <a:latin typeface="Arial"/>
              </a:rPr>
              <a:t>medan hud med svag tonus känns lös och slapp och kan tänjas relativt långt.</a:t>
            </a:r>
            <a:endParaRPr b="0" lang="en-US" sz="1800" spc="-1" strike="noStrike">
              <a:latin typeface="Arial"/>
            </a:endParaRPr>
          </a:p>
        </p:txBody>
      </p:sp>
      <p:sp>
        <p:nvSpPr>
          <p:cNvPr id="115" name="CustomShape 2"/>
          <p:cNvSpPr/>
          <p:nvPr/>
        </p:nvSpPr>
        <p:spPr>
          <a:xfrm>
            <a:off x="2538360" y="914400"/>
            <a:ext cx="6148440" cy="1327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sr-Latn-RS" sz="4400" spc="-1" strike="noStrike">
                <a:solidFill>
                  <a:srgbClr val="262626"/>
                </a:solidFill>
                <a:latin typeface="Times New Roman"/>
                <a:ea typeface="DejaVu Sans"/>
              </a:rPr>
              <a:t>Tonus – vad är det och hur</a:t>
            </a:r>
            <a:br/>
            <a:r>
              <a:rPr b="0" lang="sr-Latn-RS" sz="4400" spc="-1" strike="noStrike">
                <a:solidFill>
                  <a:srgbClr val="262626"/>
                </a:solidFill>
                <a:latin typeface="Times New Roman"/>
                <a:ea typeface="DejaVu Sans"/>
              </a:rPr>
              <a:t>bedömmer man det?</a:t>
            </a:r>
            <a:endParaRPr b="0" lang="en-US" sz="4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6" name="Picture 4" descr=""/>
          <p:cNvPicPr/>
          <p:nvPr/>
        </p:nvPicPr>
        <p:blipFill>
          <a:blip r:embed="rId1"/>
          <a:stretch/>
        </p:blipFill>
        <p:spPr>
          <a:xfrm>
            <a:off x="6626160" y="666000"/>
            <a:ext cx="5056200" cy="5801400"/>
          </a:xfrm>
          <a:prstGeom prst="rect">
            <a:avLst/>
          </a:prstGeom>
          <a:ln w="0">
            <a:noFill/>
          </a:ln>
        </p:spPr>
      </p:pic>
      <p:pic>
        <p:nvPicPr>
          <p:cNvPr id="117" name="Picture 5" descr=""/>
          <p:cNvPicPr/>
          <p:nvPr/>
        </p:nvPicPr>
        <p:blipFill>
          <a:blip r:embed="rId2"/>
          <a:stretch/>
        </p:blipFill>
        <p:spPr>
          <a:xfrm>
            <a:off x="244080" y="496080"/>
            <a:ext cx="6113880" cy="611388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 name="Content Placeholder 3" descr=""/>
          <p:cNvPicPr/>
          <p:nvPr/>
        </p:nvPicPr>
        <p:blipFill>
          <a:blip r:embed="rId1"/>
          <a:stretch/>
        </p:blipFill>
        <p:spPr>
          <a:xfrm>
            <a:off x="831600" y="1612080"/>
            <a:ext cx="3613680" cy="3314520"/>
          </a:xfrm>
          <a:prstGeom prst="rect">
            <a:avLst/>
          </a:prstGeom>
          <a:ln w="0">
            <a:noFill/>
          </a:ln>
        </p:spPr>
      </p:pic>
      <p:pic>
        <p:nvPicPr>
          <p:cNvPr id="119" name="Picture 1" descr="">
            <a:hlinkClick r:id="" action="ppaction://media"/>
          </p:cNvPr>
          <p:cNvPicPr/>
          <p:nvPr>
            <a:videoFile r:link="rId2"/>
            <p:extLst>
              <p:ext uri="{DAA4B4D4-6D71-4841-9C94-3DE7FCFB9230}">
                <p14:media r:embed="rId3"/>
              </p:ext>
            </p:extLst>
          </p:nvPr>
        </p:nvPicPr>
        <p:blipFill>
          <a:blip r:embed="rId4"/>
        </p:blipFill>
        <p:spPr>
          <a:xfrm>
            <a:off x="5724000" y="1344600"/>
            <a:ext cx="4873680" cy="456876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restart="whenNotActive" nodeType="interactiveSeq" fill="hold">
                <p:stCondLst>
                  <p:cond delay="0" evt="onClick">
                    <p:tgtEl>
                      <p:spTgt spid="119"/>
                    </p:tgtEl>
                  </p:cond>
                </p:stCondLst>
                <p:childTnLst>
                  <p:par>
                    <p:cTn id="3" fill="hold">
                      <p:stCondLst>
                        <p:cond delay="0" evt="onClick">
                          <p:tgtEl>
                            <p:spTgt spid="119"/>
                          </p:tgtEl>
                        </p:cond>
                      </p:stCondLst>
                      <p:childTnLst>
                        <p:par>
                          <p:cTn id="4" fill="hold">
                            <p:stCondLst>
                              <p:cond delay="0"/>
                            </p:stCondLst>
                            <p:childTnLst>
                              <p:par>
                                <p:cTn id="5" nodeType="clickEffect" fill="hold" presetClass="mediacall">
                                  <p:stCondLst>
                                    <p:cond delay="0"/>
                                  </p:stCondLst>
                                  <p:childTnLst>
                                    <p:cmd type="call" cmd="togglePause">
                                      <p:cBhvr>
                                        <p:cTn id="6" dur="1" fill="hold"/>
                                        <p:tgtEl>
                                          <p:spTgt spid="119"/>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0" name="Picture 1" descr="">
            <a:hlinkClick r:id="" action="ppaction://media"/>
          </p:cNvPr>
          <p:cNvPicPr/>
          <p:nvPr>
            <a:videoFile r:link="rId1"/>
            <p:extLst>
              <p:ext uri="{DAA4B4D4-6D71-4841-9C94-3DE7FCFB9230}">
                <p14:media r:embed="rId2"/>
              </p:ext>
            </p:extLst>
          </p:nvPr>
        </p:nvPicPr>
        <p:blipFill>
          <a:blip r:embed="rId3"/>
        </p:blipFill>
        <p:spPr>
          <a:xfrm>
            <a:off x="612720" y="602280"/>
            <a:ext cx="10837440" cy="5392440"/>
          </a:xfrm>
          <a:prstGeom prst="rect">
            <a:avLst/>
          </a:prstGeom>
          <a:ln w="0">
            <a:noFill/>
          </a:ln>
        </p:spPr>
      </p:pic>
    </p:spTree>
  </p:cSld>
  <mc:AlternateContent>
    <mc:Choice Requires="p14">
      <p:transition spd="slow" p14:dur="2000"/>
    </mc:Choice>
    <mc:Fallback>
      <p:transition spd="slow"/>
    </mc:Fallback>
  </mc:AlternateContent>
  <p:timing>
    <p:tnLst>
      <p:par>
        <p:cTn id="7" dur="indefinite" restart="never" nodeType="tmRoot">
          <p:childTnLst>
            <p:seq>
              <p:cTn id="8" restart="whenNotActive" nodeType="interactiveSeq" fill="hold">
                <p:stCondLst>
                  <p:cond delay="0" evt="onClick">
                    <p:tgtEl>
                      <p:spTgt spid="120"/>
                    </p:tgtEl>
                  </p:cond>
                </p:stCondLst>
                <p:childTnLst>
                  <p:par>
                    <p:cTn id="9" fill="hold">
                      <p:stCondLst>
                        <p:cond delay="0" evt="onClick">
                          <p:tgtEl>
                            <p:spTgt spid="120"/>
                          </p:tgtEl>
                        </p:cond>
                      </p:stCondLst>
                      <p:childTnLst>
                        <p:par>
                          <p:cTn id="10" fill="hold">
                            <p:stCondLst>
                              <p:cond delay="0"/>
                            </p:stCondLst>
                            <p:childTnLst>
                              <p:par>
                                <p:cTn id="11" nodeType="clickEffect" fill="hold" presetClass="mediacall">
                                  <p:stCondLst>
                                    <p:cond delay="0"/>
                                  </p:stCondLst>
                                  <p:childTnLst>
                                    <p:cmd type="call" cmd="togglePause">
                                      <p:cBhvr>
                                        <p:cTn id="12" dur="1" fill="hold"/>
                                        <p:tgtEl>
                                          <p:spTgt spid="120"/>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1"/>
          <p:cNvSpPr/>
          <p:nvPr/>
        </p:nvSpPr>
        <p:spPr>
          <a:xfrm>
            <a:off x="2692440" y="1871280"/>
            <a:ext cx="6812280" cy="1512360"/>
          </a:xfrm>
          <a:prstGeom prst="rect">
            <a:avLst/>
          </a:prstGeom>
          <a:noFill/>
          <a:ln w="0">
            <a:noFill/>
          </a:ln>
        </p:spPr>
        <p:style>
          <a:lnRef idx="0"/>
          <a:fillRef idx="0"/>
          <a:effectRef idx="0"/>
          <a:fontRef idx="minor"/>
        </p:style>
        <p:txBody>
          <a:bodyPr lIns="90000" rIns="90000" tIns="45000" bIns="45000" anchor="b">
            <a:noAutofit/>
          </a:bodyPr>
          <a:p>
            <a:pPr algn="ctr">
              <a:lnSpc>
                <a:spcPct val="100000"/>
              </a:lnSpc>
            </a:pPr>
            <a:r>
              <a:rPr b="0" lang="sr-Latn-RS" sz="2000" spc="-1" strike="noStrike">
                <a:solidFill>
                  <a:srgbClr val="262626"/>
                </a:solidFill>
                <a:latin typeface="Times New Roman"/>
                <a:ea typeface="DejaVu Sans"/>
              </a:rPr>
              <a:t>Det här är revolutionär lyftings metod med vilken man får resultat utan operationer. Trådlyftning är den senaste mest effektiva tekniken för ansiktslyfting och hudlyftning utan återhämtningsperiod.</a:t>
            </a:r>
            <a:endParaRPr b="0" lang="en-US" sz="2000" spc="-1" strike="noStrike">
              <a:latin typeface="Arial"/>
            </a:endParaRPr>
          </a:p>
        </p:txBody>
      </p:sp>
      <p:sp>
        <p:nvSpPr>
          <p:cNvPr id="96" name="CustomShape 2"/>
          <p:cNvSpPr/>
          <p:nvPr/>
        </p:nvSpPr>
        <p:spPr>
          <a:xfrm>
            <a:off x="2692440" y="3657600"/>
            <a:ext cx="6812280" cy="1317600"/>
          </a:xfrm>
          <a:prstGeom prst="rect">
            <a:avLst/>
          </a:prstGeom>
          <a:noFill/>
          <a:ln w="0">
            <a:noFill/>
          </a:ln>
        </p:spPr>
        <p:style>
          <a:lnRef idx="0"/>
          <a:fillRef idx="0"/>
          <a:effectRef idx="0"/>
          <a:fontRef idx="minor"/>
        </p:style>
        <p:txBody>
          <a:bodyPr lIns="90000" rIns="90000" tIns="45000" bIns="45000">
            <a:normAutofit/>
          </a:bodyPr>
          <a:p>
            <a:pPr algn="ctr">
              <a:lnSpc>
                <a:spcPct val="100000"/>
              </a:lnSpc>
              <a:spcBef>
                <a:spcPts val="420"/>
              </a:spcBef>
              <a:spcAft>
                <a:spcPts val="601"/>
              </a:spcAft>
              <a:tabLst>
                <a:tab algn="l" pos="0"/>
              </a:tabLst>
            </a:pPr>
            <a:r>
              <a:rPr b="0" lang="sr-Latn-RS" sz="2100" spc="-1" strike="noStrike">
                <a:solidFill>
                  <a:srgbClr val="000000"/>
                </a:solidFill>
                <a:latin typeface="Garamond"/>
                <a:ea typeface="DejaVu Sans"/>
              </a:rPr>
              <a:t>Kollagen</a:t>
            </a:r>
            <a:r>
              <a:rPr b="0" lang="sr-Latn-RS" sz="2100" spc="-1" strike="noStrike">
                <a:solidFill>
                  <a:srgbClr val="000000"/>
                </a:solidFill>
                <a:latin typeface="Times New Roman"/>
                <a:ea typeface="DejaVu Sans"/>
              </a:rPr>
              <a:t> kan ni kompensera på ansiktet (pannan, rynkor mellan  och bredvid ögonen, nasolabiala veck) halsen och dekolletage. Stor mängd av aktiv materia i serumet stimulerar återfuktning redan efter första behandling.</a:t>
            </a:r>
            <a:endParaRPr b="0" lang="en-US" sz="21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1295280" y="982080"/>
            <a:ext cx="9597960" cy="1300680"/>
          </a:xfrm>
          <a:prstGeom prst="rect">
            <a:avLst/>
          </a:prstGeom>
          <a:noFill/>
          <a:ln w="0">
            <a:noFill/>
          </a:ln>
        </p:spPr>
        <p:style>
          <a:lnRef idx="0"/>
          <a:fillRef idx="0"/>
          <a:effectRef idx="0"/>
          <a:fontRef idx="minor"/>
        </p:style>
      </p:sp>
      <p:sp>
        <p:nvSpPr>
          <p:cNvPr id="98" name="CustomShape 2"/>
          <p:cNvSpPr/>
          <p:nvPr/>
        </p:nvSpPr>
        <p:spPr>
          <a:xfrm>
            <a:off x="1295280" y="2557080"/>
            <a:ext cx="9597960" cy="3315600"/>
          </a:xfrm>
          <a:prstGeom prst="rect">
            <a:avLst/>
          </a:prstGeom>
          <a:noFill/>
          <a:ln w="0">
            <a:noFill/>
          </a:ln>
        </p:spPr>
        <p:style>
          <a:lnRef idx="0"/>
          <a:fillRef idx="0"/>
          <a:effectRef idx="0"/>
          <a:fontRef idx="minor"/>
        </p:style>
        <p:txBody>
          <a:bodyPr lIns="90000" rIns="90000" tIns="45000" bIns="45000">
            <a:normAutofit fontScale="88000"/>
          </a:bodyPr>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Times New Roman"/>
                <a:ea typeface="DejaVu Sans"/>
              </a:rPr>
              <a:t>Förutom trådlyftning används marknadens kosmetik med högsta kvalitet för behandlingen. Det är blandningar för normal, torr, blandad och äldre hud.</a:t>
            </a:r>
            <a:endParaRPr b="0" lang="en-US" sz="2400" spc="-1" strike="noStrike">
              <a:latin typeface="Arial"/>
            </a:endParaRPr>
          </a:p>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Times New Roman"/>
                <a:ea typeface="DejaVu Sans"/>
              </a:rPr>
              <a:t>För behandlingen behöver vi följande material:</a:t>
            </a:r>
            <a:endParaRPr b="0" lang="en-US" sz="2400" spc="-1" strike="noStrike">
              <a:latin typeface="Arial"/>
            </a:endParaRPr>
          </a:p>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Times New Roman"/>
                <a:ea typeface="DejaVu Sans"/>
              </a:rPr>
              <a:t>1. Kollagensilketrådar</a:t>
            </a:r>
            <a:endParaRPr b="0" lang="en-US" sz="2400" spc="-1" strike="noStrike">
              <a:latin typeface="Arial"/>
            </a:endParaRPr>
          </a:p>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Times New Roman"/>
                <a:ea typeface="DejaVu Sans"/>
              </a:rPr>
              <a:t>2. Serum med hyaluronan+gel</a:t>
            </a:r>
            <a:endParaRPr b="0" lang="en-US" sz="2400" spc="-1" strike="noStrike">
              <a:latin typeface="Arial"/>
            </a:endParaRPr>
          </a:p>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Times New Roman"/>
                <a:ea typeface="DejaVu Sans"/>
              </a:rPr>
              <a:t>3. Borste</a:t>
            </a:r>
            <a:endParaRPr b="0" lang="en-US" sz="2400" spc="-1" strike="noStrike">
              <a:latin typeface="Arial"/>
            </a:endParaRPr>
          </a:p>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Times New Roman"/>
                <a:ea typeface="DejaVu Sans"/>
              </a:rPr>
              <a:t>4. Pincett</a:t>
            </a:r>
            <a:endParaRPr b="0" lang="en-US" sz="2400" spc="-1" strike="noStrike">
              <a:latin typeface="Arial"/>
            </a:endParaRPr>
          </a:p>
          <a:p>
            <a:pPr>
              <a:lnSpc>
                <a:spcPct val="100000"/>
              </a:lnSpc>
              <a:spcBef>
                <a:spcPts val="479"/>
              </a:spcBef>
              <a:spcAft>
                <a:spcPts val="601"/>
              </a:spcAft>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1295280" y="2557080"/>
            <a:ext cx="9597960" cy="3315600"/>
          </a:xfrm>
          <a:prstGeom prst="rect">
            <a:avLst/>
          </a:prstGeom>
          <a:noFill/>
          <a:ln w="0">
            <a:noFill/>
          </a:ln>
        </p:spPr>
        <p:style>
          <a:lnRef idx="0"/>
          <a:fillRef idx="0"/>
          <a:effectRef idx="0"/>
          <a:fontRef idx="minor"/>
        </p:style>
        <p:txBody>
          <a:bodyPr lIns="90000" rIns="90000" tIns="45000" bIns="45000">
            <a:normAutofit fontScale="88000"/>
          </a:bodyPr>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Garamond"/>
                <a:ea typeface="DejaVu Sans"/>
              </a:rPr>
              <a:t>Enligt protokoll:</a:t>
            </a:r>
            <a:endParaRPr b="0" lang="en-US" sz="2400" spc="-1" strike="noStrike">
              <a:latin typeface="Arial"/>
            </a:endParaRPr>
          </a:p>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Garamond"/>
                <a:ea typeface="DejaVu Sans"/>
              </a:rPr>
              <a:t>Man gör 3 behandlingar med 15-20 dagars mellanrum. (Efter det upprepas behandlingen varje 4-6 månaden.)</a:t>
            </a:r>
            <a:endParaRPr b="0" lang="en-US" sz="2400" spc="-1" strike="noStrike">
              <a:latin typeface="Arial"/>
            </a:endParaRPr>
          </a:p>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Garamond"/>
                <a:ea typeface="DejaVu Sans"/>
              </a:rPr>
              <a:t>Resultat varierar beroende på huden. </a:t>
            </a:r>
            <a:endParaRPr b="0" lang="en-US" sz="2400" spc="-1" strike="noStrike">
              <a:latin typeface="Arial"/>
            </a:endParaRPr>
          </a:p>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Garamond"/>
                <a:ea typeface="DejaVu Sans"/>
              </a:rPr>
              <a:t>Behandlingar är individuella när det gäller varaktigheten.</a:t>
            </a:r>
            <a:endParaRPr b="0" lang="en-US" sz="2400" spc="-1" strike="noStrike">
              <a:latin typeface="Arial"/>
            </a:endParaRPr>
          </a:p>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Garamond"/>
                <a:ea typeface="DejaVu Sans"/>
              </a:rPr>
              <a:t>Vad uppnår vi med trådlyft?</a:t>
            </a:r>
            <a:endParaRPr b="0" lang="en-US" sz="2400" spc="-1" strike="noStrike">
              <a:latin typeface="Arial"/>
            </a:endParaRPr>
          </a:p>
          <a:p>
            <a:pPr marL="285840" indent="-282600">
              <a:lnSpc>
                <a:spcPct val="100000"/>
              </a:lnSpc>
              <a:spcBef>
                <a:spcPts val="479"/>
              </a:spcBef>
              <a:spcAft>
                <a:spcPts val="601"/>
              </a:spcAft>
              <a:buClr>
                <a:srgbClr val="83992a"/>
              </a:buClr>
              <a:buSzPct val="115000"/>
              <a:buFont typeface="Arial"/>
              <a:buChar char="•"/>
            </a:pPr>
            <a:r>
              <a:rPr b="0" lang="en-GB" sz="2400" spc="-1" strike="noStrike">
                <a:solidFill>
                  <a:srgbClr val="262626"/>
                </a:solidFill>
                <a:latin typeface="Garamond"/>
                <a:ea typeface="DejaVu Sans"/>
              </a:rPr>
              <a:t>Rynksyntes, lyftningseffekt, fräschare och mer spänd hud. Rynkor försvinner eller syns knappt på ansiktet, halsen och dekolletage.</a:t>
            </a:r>
            <a:r>
              <a:rPr b="0" lang="sr-Latn-RS" sz="2400" spc="-1" strike="noStrike">
                <a:solidFill>
                  <a:srgbClr val="262626"/>
                </a:solidFill>
                <a:latin typeface="Garamond"/>
                <a:ea typeface="DejaVu Sans"/>
              </a:rPr>
              <a:t> </a:t>
            </a:r>
            <a:endParaRPr b="0" lang="en-US" sz="2400" spc="-1" strike="noStrike">
              <a:latin typeface="Arial"/>
            </a:endParaRPr>
          </a:p>
          <a:p>
            <a:pPr>
              <a:lnSpc>
                <a:spcPct val="100000"/>
              </a:lnSpc>
              <a:spcBef>
                <a:spcPts val="479"/>
              </a:spcBef>
              <a:spcAft>
                <a:spcPts val="601"/>
              </a:spcAft>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CustomShape 1"/>
          <p:cNvSpPr/>
          <p:nvPr/>
        </p:nvSpPr>
        <p:spPr>
          <a:xfrm>
            <a:off x="3115080" y="1871280"/>
            <a:ext cx="6389640" cy="651960"/>
          </a:xfrm>
          <a:prstGeom prst="rect">
            <a:avLst/>
          </a:prstGeom>
          <a:noFill/>
          <a:ln w="0">
            <a:noFill/>
          </a:ln>
        </p:spPr>
        <p:style>
          <a:lnRef idx="0"/>
          <a:fillRef idx="0"/>
          <a:effectRef idx="0"/>
          <a:fontRef idx="minor"/>
        </p:style>
        <p:txBody>
          <a:bodyPr lIns="90000" rIns="90000" tIns="45000" bIns="45000" anchor="b">
            <a:noAutofit/>
          </a:bodyPr>
          <a:p>
            <a:pPr algn="ctr">
              <a:lnSpc>
                <a:spcPct val="100000"/>
              </a:lnSpc>
            </a:pPr>
            <a:r>
              <a:rPr b="0" lang="sr-Latn-RS" sz="2000" spc="-1" strike="noStrike">
                <a:solidFill>
                  <a:srgbClr val="262626"/>
                </a:solidFill>
                <a:latin typeface="Times New Roman"/>
                <a:ea typeface="DejaVu Sans"/>
              </a:rPr>
              <a:t>Genom periodiskt underhåll får vi en säker, icke-invasiv och anti-aging effekt som resultat.</a:t>
            </a:r>
            <a:endParaRPr b="0" lang="en-US" sz="2000" spc="-1" strike="noStrike">
              <a:latin typeface="Arial"/>
            </a:endParaRPr>
          </a:p>
        </p:txBody>
      </p:sp>
      <p:sp>
        <p:nvSpPr>
          <p:cNvPr id="101" name="CustomShape 2"/>
          <p:cNvSpPr/>
          <p:nvPr/>
        </p:nvSpPr>
        <p:spPr>
          <a:xfrm>
            <a:off x="2417760" y="2526120"/>
            <a:ext cx="7086960" cy="2321640"/>
          </a:xfrm>
          <a:prstGeom prst="rect">
            <a:avLst/>
          </a:prstGeom>
          <a:noFill/>
          <a:ln w="0">
            <a:noFill/>
          </a:ln>
        </p:spPr>
        <p:style>
          <a:lnRef idx="0"/>
          <a:fillRef idx="0"/>
          <a:effectRef idx="0"/>
          <a:fontRef idx="minor"/>
        </p:style>
        <p:txBody>
          <a:bodyPr lIns="90000" rIns="90000" tIns="45000" bIns="45000">
            <a:noAutofit/>
          </a:bodyPr>
          <a:p>
            <a:pPr algn="ctr">
              <a:lnSpc>
                <a:spcPct val="100000"/>
              </a:lnSpc>
              <a:spcBef>
                <a:spcPts val="400"/>
              </a:spcBef>
              <a:spcAft>
                <a:spcPts val="601"/>
              </a:spcAft>
              <a:tabLst>
                <a:tab algn="l" pos="0"/>
              </a:tabLst>
            </a:pPr>
            <a:r>
              <a:rPr b="0" lang="sr-Latn-RS" sz="2000" spc="-1" strike="noStrike">
                <a:solidFill>
                  <a:srgbClr val="000000"/>
                </a:solidFill>
                <a:latin typeface="Times New Roman"/>
                <a:ea typeface="DejaVu Sans"/>
              </a:rPr>
              <a:t>Varför passar den här behandlingen just er?</a:t>
            </a:r>
            <a:endParaRPr b="0" lang="en-US" sz="2000" spc="-1" strike="noStrike">
              <a:latin typeface="Arial"/>
            </a:endParaRPr>
          </a:p>
          <a:p>
            <a:pPr algn="ctr">
              <a:lnSpc>
                <a:spcPct val="100000"/>
              </a:lnSpc>
              <a:spcBef>
                <a:spcPts val="400"/>
              </a:spcBef>
              <a:spcAft>
                <a:spcPts val="601"/>
              </a:spcAft>
              <a:tabLst>
                <a:tab algn="l" pos="0"/>
              </a:tabLst>
            </a:pPr>
            <a:r>
              <a:rPr b="0" lang="sr-Latn-RS" sz="2000" spc="-1" strike="noStrike">
                <a:solidFill>
                  <a:srgbClr val="000000"/>
                </a:solidFill>
                <a:latin typeface="Times New Roman"/>
                <a:ea typeface="DejaVu Sans"/>
              </a:rPr>
              <a:t>*Om ni vill ha vårdad hud</a:t>
            </a:r>
            <a:endParaRPr b="0" lang="en-US" sz="2000" spc="-1" strike="noStrike">
              <a:latin typeface="Arial"/>
            </a:endParaRPr>
          </a:p>
          <a:p>
            <a:pPr algn="ctr">
              <a:lnSpc>
                <a:spcPct val="100000"/>
              </a:lnSpc>
              <a:spcBef>
                <a:spcPts val="400"/>
              </a:spcBef>
              <a:spcAft>
                <a:spcPts val="601"/>
              </a:spcAft>
              <a:tabLst>
                <a:tab algn="l" pos="0"/>
              </a:tabLst>
            </a:pPr>
            <a:r>
              <a:rPr b="0" lang="sr-Latn-RS" sz="2000" spc="-1" strike="noStrike">
                <a:solidFill>
                  <a:srgbClr val="000000"/>
                </a:solidFill>
                <a:latin typeface="Times New Roman"/>
                <a:ea typeface="DejaVu Sans"/>
              </a:rPr>
              <a:t>*Att stimulera produktion av kollagen</a:t>
            </a:r>
            <a:endParaRPr b="0" lang="en-US" sz="2000" spc="-1" strike="noStrike">
              <a:latin typeface="Arial"/>
            </a:endParaRPr>
          </a:p>
          <a:p>
            <a:pPr algn="ctr">
              <a:lnSpc>
                <a:spcPct val="100000"/>
              </a:lnSpc>
              <a:spcBef>
                <a:spcPts val="400"/>
              </a:spcBef>
              <a:spcAft>
                <a:spcPts val="601"/>
              </a:spcAft>
              <a:tabLst>
                <a:tab algn="l" pos="0"/>
              </a:tabLst>
            </a:pPr>
            <a:r>
              <a:rPr b="0" lang="sr-Latn-RS" sz="2000" spc="-1" strike="noStrike">
                <a:solidFill>
                  <a:srgbClr val="000000"/>
                </a:solidFill>
                <a:latin typeface="Times New Roman"/>
                <a:ea typeface="DejaVu Sans"/>
              </a:rPr>
              <a:t>*Biorevitalisering</a:t>
            </a:r>
            <a:endParaRPr b="0" lang="en-US" sz="2000" spc="-1" strike="noStrike">
              <a:latin typeface="Arial"/>
            </a:endParaRPr>
          </a:p>
          <a:p>
            <a:pPr algn="ctr">
              <a:lnSpc>
                <a:spcPct val="100000"/>
              </a:lnSpc>
              <a:spcBef>
                <a:spcPts val="400"/>
              </a:spcBef>
              <a:spcAft>
                <a:spcPts val="601"/>
              </a:spcAft>
              <a:tabLst>
                <a:tab algn="l" pos="0"/>
              </a:tabLst>
            </a:pPr>
            <a:r>
              <a:rPr b="0" lang="sr-Latn-RS" sz="2000" spc="-1" strike="noStrike">
                <a:solidFill>
                  <a:srgbClr val="000000"/>
                </a:solidFill>
                <a:latin typeface="Times New Roman"/>
                <a:ea typeface="DejaVu Sans"/>
              </a:rPr>
              <a:t>*Minskar antalet rynkor</a:t>
            </a:r>
            <a:endParaRPr b="0" lang="en-US" sz="2000" spc="-1" strike="noStrike">
              <a:latin typeface="Arial"/>
            </a:endParaRPr>
          </a:p>
          <a:p>
            <a:pPr algn="ctr">
              <a:lnSpc>
                <a:spcPct val="100000"/>
              </a:lnSpc>
              <a:spcBef>
                <a:spcPts val="400"/>
              </a:spcBef>
              <a:spcAft>
                <a:spcPts val="601"/>
              </a:spcAft>
              <a:tabLst>
                <a:tab algn="l" pos="0"/>
              </a:tabLst>
            </a:pPr>
            <a:r>
              <a:rPr b="0" lang="sr-Latn-RS" sz="2000" spc="-1" strike="noStrike">
                <a:solidFill>
                  <a:srgbClr val="000000"/>
                </a:solidFill>
                <a:latin typeface="Times New Roman"/>
                <a:ea typeface="DejaVu Sans"/>
              </a:rPr>
              <a:t>*Ni får slätt ansikte</a:t>
            </a:r>
            <a:endParaRPr b="0" lang="en-US" sz="2000" spc="-1" strike="noStrike">
              <a:latin typeface="Arial"/>
            </a:endParaRPr>
          </a:p>
          <a:p>
            <a:pPr algn="ctr">
              <a:lnSpc>
                <a:spcPct val="100000"/>
              </a:lnSpc>
              <a:spcBef>
                <a:spcPts val="400"/>
              </a:spcBef>
              <a:spcAft>
                <a:spcPts val="601"/>
              </a:spcAft>
              <a:tabLst>
                <a:tab algn="l" pos="0"/>
              </a:tabLst>
            </a:pPr>
            <a:r>
              <a:rPr b="0" lang="sr-Latn-RS" sz="2000" spc="-1" strike="noStrike">
                <a:solidFill>
                  <a:srgbClr val="000000"/>
                </a:solidFill>
                <a:latin typeface="Times New Roman"/>
                <a:ea typeface="DejaVu Sans"/>
              </a:rPr>
              <a:t>*Det är smärtfritt, utan nålar och aggresiva ingrepp</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1295280" y="982080"/>
            <a:ext cx="9597960" cy="1300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sr-Latn-RS" sz="4400" spc="-1" strike="noStrike">
                <a:solidFill>
                  <a:srgbClr val="262626"/>
                </a:solidFill>
                <a:latin typeface="Times New Roman"/>
                <a:ea typeface="DejaVu Sans"/>
              </a:rPr>
              <a:t>Vad består kollagensilketrådar av?</a:t>
            </a:r>
            <a:endParaRPr b="0" lang="en-US" sz="4400" spc="-1" strike="noStrike">
              <a:latin typeface="Arial"/>
            </a:endParaRPr>
          </a:p>
        </p:txBody>
      </p:sp>
      <p:sp>
        <p:nvSpPr>
          <p:cNvPr id="103" name="CustomShape 2"/>
          <p:cNvSpPr/>
          <p:nvPr/>
        </p:nvSpPr>
        <p:spPr>
          <a:xfrm>
            <a:off x="1295280" y="2557080"/>
            <a:ext cx="9597960" cy="3315600"/>
          </a:xfrm>
          <a:prstGeom prst="rect">
            <a:avLst/>
          </a:prstGeom>
          <a:noFill/>
          <a:ln w="0">
            <a:noFill/>
          </a:ln>
        </p:spPr>
        <p:style>
          <a:lnRef idx="0"/>
          <a:fillRef idx="0"/>
          <a:effectRef idx="0"/>
          <a:fontRef idx="minor"/>
        </p:style>
        <p:txBody>
          <a:bodyPr lIns="90000" rIns="90000" tIns="45000" bIns="45000">
            <a:noAutofit/>
          </a:bodyPr>
          <a:p>
            <a:pPr>
              <a:lnSpc>
                <a:spcPct val="100000"/>
              </a:lnSpc>
              <a:spcBef>
                <a:spcPts val="479"/>
              </a:spcBef>
              <a:spcAft>
                <a:spcPts val="601"/>
              </a:spcAft>
            </a:pPr>
            <a:r>
              <a:rPr b="0" lang="sr-Latn-RS" sz="2400" spc="-1" strike="noStrike">
                <a:solidFill>
                  <a:srgbClr val="262626"/>
                </a:solidFill>
                <a:latin typeface="Times New Roman"/>
                <a:ea typeface="DejaVu Sans"/>
              </a:rPr>
              <a:t>Kollagensilketrådar och proteiner är trådar blötlagda i kollagen som löser upp sig och näringsämnen tränger in i huden samt fyller ut rynkorna, förbättrar tonus och produktion av kollagen. Med tanke på att de ger huden tillbaka den behövda elasticitet och fukt, döljer de åldringstecken och bidrar till att ert ansikte ser yngre ut. </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CustomShape 1"/>
          <p:cNvSpPr/>
          <p:nvPr/>
        </p:nvSpPr>
        <p:spPr>
          <a:xfrm>
            <a:off x="1295280" y="982080"/>
            <a:ext cx="9597960" cy="1300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sr-Latn-RS" sz="4400" spc="-1" strike="noStrike">
                <a:solidFill>
                  <a:srgbClr val="262626"/>
                </a:solidFill>
                <a:latin typeface="Times New Roman"/>
                <a:ea typeface="DejaVu Sans"/>
              </a:rPr>
              <a:t>Var placerar man dem oftast?</a:t>
            </a:r>
            <a:endParaRPr b="0" lang="en-US" sz="4400" spc="-1" strike="noStrike">
              <a:latin typeface="Arial"/>
            </a:endParaRPr>
          </a:p>
        </p:txBody>
      </p:sp>
      <p:sp>
        <p:nvSpPr>
          <p:cNvPr id="105" name="CustomShape 2"/>
          <p:cNvSpPr/>
          <p:nvPr/>
        </p:nvSpPr>
        <p:spPr>
          <a:xfrm>
            <a:off x="1295280" y="2557080"/>
            <a:ext cx="9597960" cy="3315600"/>
          </a:xfrm>
          <a:prstGeom prst="rect">
            <a:avLst/>
          </a:prstGeom>
          <a:noFill/>
          <a:ln w="0">
            <a:noFill/>
          </a:ln>
        </p:spPr>
        <p:style>
          <a:lnRef idx="0"/>
          <a:fillRef idx="0"/>
          <a:effectRef idx="0"/>
          <a:fontRef idx="minor"/>
        </p:style>
        <p:txBody>
          <a:bodyPr lIns="90000" rIns="90000" tIns="45000" bIns="45000">
            <a:normAutofit fontScale="86000"/>
          </a:bodyPr>
          <a:p>
            <a:pPr marL="285840" indent="-282600">
              <a:lnSpc>
                <a:spcPct val="100000"/>
              </a:lnSpc>
              <a:spcBef>
                <a:spcPts val="479"/>
              </a:spcBef>
              <a:spcAft>
                <a:spcPts val="601"/>
              </a:spcAft>
              <a:buClr>
                <a:srgbClr val="83992a"/>
              </a:buClr>
              <a:buSzPct val="115000"/>
              <a:buFont typeface="Arial"/>
              <a:buChar char="•"/>
            </a:pPr>
            <a:r>
              <a:rPr b="0" lang="en-GB" sz="2400" spc="-1" strike="noStrike">
                <a:solidFill>
                  <a:srgbClr val="262626"/>
                </a:solidFill>
                <a:latin typeface="Times New Roman"/>
                <a:ea typeface="DejaVu Sans"/>
              </a:rPr>
              <a:t>Det gör man på halsen, i “skrattrynkor”, nasolabiala rynkor eller pannan, mellan ögonbryn</a:t>
            </a:r>
            <a:r>
              <a:rPr b="0" lang="sr-Latn-RS" sz="2400" spc="-1" strike="noStrike">
                <a:solidFill>
                  <a:srgbClr val="262626"/>
                </a:solidFill>
                <a:latin typeface="Times New Roman"/>
                <a:ea typeface="DejaVu Sans"/>
              </a:rPr>
              <a:t>, bredvid ögonen. Effekten kan man se i samma ögonblick och rynkorna kan se ut som att de är behandlade med botox fast man inte använder nål.</a:t>
            </a:r>
            <a:endParaRPr b="0" lang="en-US" sz="2400" spc="-1" strike="noStrike">
              <a:latin typeface="Arial"/>
            </a:endParaRPr>
          </a:p>
          <a:p>
            <a:pPr>
              <a:lnSpc>
                <a:spcPct val="100000"/>
              </a:lnSpc>
              <a:spcBef>
                <a:spcPts val="479"/>
              </a:spcBef>
              <a:spcAft>
                <a:spcPts val="601"/>
              </a:spcAft>
            </a:pPr>
            <a:endParaRPr b="0" lang="en-US" sz="2400" spc="-1" strike="noStrike">
              <a:latin typeface="Arial"/>
            </a:endParaRPr>
          </a:p>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Times New Roman"/>
                <a:ea typeface="DejaVu Sans"/>
              </a:rPr>
              <a:t>Vad uppnår vi:</a:t>
            </a:r>
            <a:endParaRPr b="0" lang="en-US" sz="2400" spc="-1" strike="noStrike">
              <a:latin typeface="Arial"/>
            </a:endParaRPr>
          </a:p>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Times New Roman"/>
                <a:ea typeface="DejaVu Sans"/>
              </a:rPr>
              <a:t>Mindre rynkor försvinner, djupare rynkor blir mindre synliga, hud är återfuktad och djupt närd, fastare, hud ser yngre ut, mer elasticitet, ljusare pigment, förhöjd tonus</a:t>
            </a:r>
            <a:endParaRPr b="0" lang="en-US" sz="2400" spc="-1" strike="noStrike">
              <a:latin typeface="Arial"/>
            </a:endParaRPr>
          </a:p>
          <a:p>
            <a:pPr>
              <a:lnSpc>
                <a:spcPct val="100000"/>
              </a:lnSpc>
            </a:pPr>
            <a:endParaRPr b="0" lang="en-US" sz="2400" spc="-1" strike="noStrike">
              <a:latin typeface="Arial"/>
            </a:endParaRPr>
          </a:p>
          <a:p>
            <a:pPr>
              <a:lnSpc>
                <a:spcPct val="100000"/>
              </a:lnSpc>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CustomShape 1"/>
          <p:cNvSpPr/>
          <p:nvPr/>
        </p:nvSpPr>
        <p:spPr>
          <a:xfrm>
            <a:off x="1295280" y="982080"/>
            <a:ext cx="9597960" cy="1300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sr-Latn-RS" sz="4400" spc="-1" strike="noStrike">
                <a:solidFill>
                  <a:srgbClr val="262626"/>
                </a:solidFill>
                <a:latin typeface="Times New Roman"/>
                <a:ea typeface="DejaVu Sans"/>
              </a:rPr>
              <a:t>Är det någon återhämtningstid</a:t>
            </a:r>
            <a:r>
              <a:rPr b="0" lang="en-GB" sz="4400" spc="-1" strike="noStrike">
                <a:solidFill>
                  <a:srgbClr val="262626"/>
                </a:solidFill>
                <a:latin typeface="Times New Roman"/>
                <a:ea typeface="DejaVu Sans"/>
              </a:rPr>
              <a:t>?</a:t>
            </a:r>
            <a:endParaRPr b="0" lang="en-US" sz="4400" spc="-1" strike="noStrike">
              <a:latin typeface="Arial"/>
            </a:endParaRPr>
          </a:p>
        </p:txBody>
      </p:sp>
      <p:sp>
        <p:nvSpPr>
          <p:cNvPr id="107" name="CustomShape 2"/>
          <p:cNvSpPr/>
          <p:nvPr/>
        </p:nvSpPr>
        <p:spPr>
          <a:xfrm>
            <a:off x="1295280" y="2557080"/>
            <a:ext cx="9597960" cy="3315600"/>
          </a:xfrm>
          <a:prstGeom prst="rect">
            <a:avLst/>
          </a:prstGeom>
          <a:noFill/>
          <a:ln w="0">
            <a:noFill/>
          </a:ln>
        </p:spPr>
        <p:style>
          <a:lnRef idx="0"/>
          <a:fillRef idx="0"/>
          <a:effectRef idx="0"/>
          <a:fontRef idx="minor"/>
        </p:style>
        <p:txBody>
          <a:bodyPr lIns="90000" rIns="90000" tIns="45000" bIns="45000">
            <a:noAutofit/>
          </a:bodyPr>
          <a:p>
            <a:pPr marL="285840" indent="-282600">
              <a:lnSpc>
                <a:spcPct val="100000"/>
              </a:lnSpc>
              <a:spcBef>
                <a:spcPts val="479"/>
              </a:spcBef>
              <a:spcAft>
                <a:spcPts val="601"/>
              </a:spcAft>
              <a:buClr>
                <a:srgbClr val="83992a"/>
              </a:buClr>
              <a:buSzPct val="115000"/>
              <a:buFont typeface="Arial"/>
              <a:buChar char="•"/>
            </a:pPr>
            <a:r>
              <a:rPr b="0" lang="en-GB" sz="2400" spc="-1" strike="noStrike">
                <a:solidFill>
                  <a:srgbClr val="262626"/>
                </a:solidFill>
                <a:latin typeface="Garamond"/>
                <a:ea typeface="DejaVu Sans"/>
              </a:rPr>
              <a:t>Det är ingen återhämtningstid. Resultaten är synliga direkt. Behandlingen tar 1-2 timmar. Den är helt smärtfri och lämnar inga röda spår så att ni kan forstätta med vanliga aktiviteter under dagens gång.</a:t>
            </a:r>
            <a:endParaRPr b="0" lang="en-US" sz="2400" spc="-1" strike="noStrike">
              <a:latin typeface="Arial"/>
            </a:endParaRPr>
          </a:p>
          <a:p>
            <a:pPr>
              <a:lnSpc>
                <a:spcPct val="100000"/>
              </a:lnSpc>
              <a:spcBef>
                <a:spcPts val="479"/>
              </a:spcBef>
              <a:spcAft>
                <a:spcPts val="601"/>
              </a:spcAft>
            </a:pPr>
            <a:endParaRPr b="0" lang="en-US" sz="2400" spc="-1" strike="noStrike">
              <a:latin typeface="Arial"/>
            </a:endParaRPr>
          </a:p>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Garamond"/>
                <a:ea typeface="DejaVu Sans"/>
              </a:rPr>
              <a:t>Vi vill bara betona att klienten inte ska tvätta ansiktet under 12-16 timmar efter behandlingen.</a:t>
            </a:r>
            <a:endParaRPr b="0" lang="en-US" sz="2400" spc="-1" strike="noStrike">
              <a:latin typeface="Arial"/>
            </a:endParaRPr>
          </a:p>
          <a:p>
            <a:pPr>
              <a:lnSpc>
                <a:spcPct val="100000"/>
              </a:lnSpc>
              <a:spcBef>
                <a:spcPts val="479"/>
              </a:spcBef>
              <a:spcAft>
                <a:spcPts val="601"/>
              </a:spcAft>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CustomShape 1"/>
          <p:cNvSpPr/>
          <p:nvPr/>
        </p:nvSpPr>
        <p:spPr>
          <a:xfrm>
            <a:off x="1295280" y="982080"/>
            <a:ext cx="9597960" cy="1300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sr-Latn-RS" sz="4400" spc="-1" strike="noStrike">
                <a:solidFill>
                  <a:srgbClr val="262626"/>
                </a:solidFill>
                <a:latin typeface="Times New Roman"/>
                <a:ea typeface="DejaVu Sans"/>
              </a:rPr>
              <a:t>Radiofrekvens lyftning</a:t>
            </a:r>
            <a:endParaRPr b="0" lang="en-US" sz="4400" spc="-1" strike="noStrike">
              <a:latin typeface="Arial"/>
            </a:endParaRPr>
          </a:p>
        </p:txBody>
      </p:sp>
      <p:sp>
        <p:nvSpPr>
          <p:cNvPr id="109" name="CustomShape 2"/>
          <p:cNvSpPr/>
          <p:nvPr/>
        </p:nvSpPr>
        <p:spPr>
          <a:xfrm>
            <a:off x="1295280" y="2557080"/>
            <a:ext cx="9597960" cy="3315600"/>
          </a:xfrm>
          <a:prstGeom prst="rect">
            <a:avLst/>
          </a:prstGeom>
          <a:noFill/>
          <a:ln w="0">
            <a:noFill/>
          </a:ln>
        </p:spPr>
        <p:style>
          <a:lnRef idx="0"/>
          <a:fillRef idx="0"/>
          <a:effectRef idx="0"/>
          <a:fontRef idx="minor"/>
        </p:style>
        <p:txBody>
          <a:bodyPr lIns="90000" rIns="90000" tIns="45000" bIns="45000">
            <a:noAutofit/>
          </a:bodyPr>
          <a:p>
            <a:pPr marL="285840" indent="-282600">
              <a:lnSpc>
                <a:spcPct val="100000"/>
              </a:lnSpc>
              <a:spcBef>
                <a:spcPts val="479"/>
              </a:spcBef>
              <a:spcAft>
                <a:spcPts val="601"/>
              </a:spcAft>
              <a:buClr>
                <a:srgbClr val="83992a"/>
              </a:buClr>
              <a:buSzPct val="115000"/>
              <a:buFont typeface="Arial"/>
              <a:buChar char="•"/>
            </a:pPr>
            <a:r>
              <a:rPr b="0" lang="sr-Latn-RS" sz="2400" spc="-1" strike="noStrike">
                <a:solidFill>
                  <a:srgbClr val="262626"/>
                </a:solidFill>
                <a:latin typeface="Times New Roman"/>
                <a:ea typeface="DejaVu Sans"/>
              </a:rPr>
              <a:t>Radiovågor påskyndar förnyelse av elastiska fibrer, produktion av ny kollagen och på det sättet mildrar befintliga rynkor samt ger huden fasthet. Förutom det startas mikrocirkulation och alla toksiner kastas ut ur huden.Resultaten är synlig redan efter en behandling.</a:t>
            </a:r>
            <a:endParaRPr b="0" lang="en-US" sz="2400" spc="-1" strike="noStrike">
              <a:latin typeface="Arial"/>
            </a:endParaRPr>
          </a:p>
          <a:p>
            <a:pPr>
              <a:lnSpc>
                <a:spcPct val="100000"/>
              </a:lnSpc>
              <a:spcBef>
                <a:spcPts val="479"/>
              </a:spcBef>
              <a:spcAft>
                <a:spcPts val="601"/>
              </a:spcAft>
            </a:pPr>
            <a:r>
              <a:rPr b="0" lang="sr-Latn-RS" sz="2400" spc="-1" strike="noStrike">
                <a:solidFill>
                  <a:srgbClr val="262626"/>
                </a:solidFill>
                <a:latin typeface="Times New Roman"/>
                <a:ea typeface="DejaVu Sans"/>
              </a:rPr>
              <a:t>Efter appliceringen av kollagensilketrådar är en behandling nödvändig. Periodvis hanterar vi de behandlade delarna i 15-20 minuter så att kollagensilketrådar går djupt in i huden.</a:t>
            </a:r>
            <a:endParaRPr b="0" lang="en-US" sz="2400" spc="-1" strike="noStrike">
              <a:latin typeface="Arial"/>
            </a:endParaRPr>
          </a:p>
          <a:p>
            <a:pPr>
              <a:lnSpc>
                <a:spcPct val="100000"/>
              </a:lnSpc>
              <a:spcBef>
                <a:spcPts val="479"/>
              </a:spcBef>
              <a:spcAft>
                <a:spcPts val="601"/>
              </a:spcAft>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Organic</Template>
  <TotalTime>316</TotalTime>
  <Application>LibreOffice/7.0.6.2$Windows_X86_64 LibreOffice_project/144abb84a525d8e30c9dbbefa69cbbf2d8d4ae3b</Application>
  <AppVersion>15.0000</AppVersion>
  <Words>561</Words>
  <Paragraphs>43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2022-10-07T11:57:53Z</dcterms:created>
  <dc:creator>Andrijana</dc:creator>
  <dc:description/>
  <dc:language>en-US</dc:language>
  <cp:lastModifiedBy/>
  <dcterms:modified xsi:type="dcterms:W3CDTF">2023-04-19T12:09:17Z</dcterms:modified>
  <cp:revision>82</cp:revision>
  <dc:subject/>
  <dc:title>KOLAGEN NITI</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2</vt:i4>
  </property>
  <property fmtid="{D5CDD505-2E9C-101B-9397-08002B2CF9AE}" pid="3" name="PresentationFormat">
    <vt:lpwstr>Widescreen</vt:lpwstr>
  </property>
  <property fmtid="{D5CDD505-2E9C-101B-9397-08002B2CF9AE}" pid="4" name="Slides">
    <vt:i4>14</vt:i4>
  </property>
</Properties>
</file>